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a3a4570ec6_4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a3a4570ec6_4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a3a4570ec6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a3a4570ec6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a3a4570e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a3a4570e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E6EDF3"/>
                </a:solidFill>
                <a:highlight>
                  <a:srgbClr val="0D1117"/>
                </a:highlight>
              </a:rPr>
              <a:t>Mount St. Helens, located in the Cascade Range, is a volcano with a significant eruption history. The most recent eruption was from 2004 and  this eruption lasted for 4 years, over the 4 years, we have seen increased seismic activities. We have also seen multiple magma domes formed within the crater</a:t>
            </a:r>
            <a:r>
              <a:rPr lang="en" sz="1200">
                <a:solidFill>
                  <a:srgbClr val="E6EDF3"/>
                </a:solidFill>
                <a:highlight>
                  <a:srgbClr val="0D1117"/>
                </a:highlight>
              </a:rPr>
              <a:t> during the eruption(figure below, gray period). The seismologist have estimated the dome extrusion rate using image data. On the other hand, extensive seismic data was also collected from the seismic network over 22 years, which provide insights into long-term underground changes. Those two types of data will serve as the two main data source of our project, or analyzing seismic activities and volcano eruption in general. </a:t>
            </a:r>
            <a:endParaRPr sz="1200">
              <a:solidFill>
                <a:srgbClr val="E6EDF3"/>
              </a:solidFill>
              <a:highlight>
                <a:srgbClr val="0D1117"/>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a5e3cafc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a5e3cafc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E6EDF3"/>
                </a:solidFill>
                <a:highlight>
                  <a:srgbClr val="0D1117"/>
                </a:highlight>
              </a:rPr>
              <a:t>So our project goal is to find the correlations between the seismic data and the things that seismologist might be interested in. In this project we are mainly focus on two thing, the volcanic magma extrusion rate, and the change of the climatic pattern in the region. </a:t>
            </a:r>
            <a:endParaRPr sz="1200">
              <a:solidFill>
                <a:srgbClr val="E6EDF3"/>
              </a:solidFill>
              <a:highlight>
                <a:srgbClr val="0D1117"/>
              </a:highlight>
            </a:endParaRPr>
          </a:p>
          <a:p>
            <a:pPr indent="0" lvl="0" marL="0" rtl="0" algn="l">
              <a:spcBef>
                <a:spcPts val="0"/>
              </a:spcBef>
              <a:spcAft>
                <a:spcPts val="0"/>
              </a:spcAft>
              <a:buNone/>
            </a:pPr>
            <a:r>
              <a:rPr lang="en" sz="1200">
                <a:solidFill>
                  <a:srgbClr val="E6EDF3"/>
                </a:solidFill>
                <a:highlight>
                  <a:srgbClr val="0D1117"/>
                </a:highlight>
              </a:rPr>
              <a:t>While It’s intuitive that there’s some correlations btw attenuation and the magma extrusion, we also need to remove the seasonality effect from seismic attenuation data by stack the data in years to mitigate unwanted correlations.</a:t>
            </a:r>
            <a:endParaRPr sz="1200">
              <a:solidFill>
                <a:srgbClr val="E6EDF3"/>
              </a:solidFill>
              <a:highlight>
                <a:srgbClr val="0D1117"/>
              </a:highlight>
            </a:endParaRPr>
          </a:p>
          <a:p>
            <a:pPr indent="0" lvl="0" marL="0" rtl="0" algn="l">
              <a:spcBef>
                <a:spcPts val="0"/>
              </a:spcBef>
              <a:spcAft>
                <a:spcPts val="0"/>
              </a:spcAft>
              <a:buNone/>
            </a:pPr>
            <a:r>
              <a:rPr lang="en" sz="1200">
                <a:solidFill>
                  <a:srgbClr val="E6EDF3"/>
                </a:solidFill>
                <a:highlight>
                  <a:srgbClr val="0D1117"/>
                </a:highlight>
              </a:rPr>
              <a:t>When analysing changing climatic patterns in the region, because local whether effects often dominate the data, in oder to mitigate this, data is spatially stacked, involving averaging all seismic data over all seismic stations over the region for a given year. </a:t>
            </a:r>
            <a:endParaRPr sz="1200">
              <a:solidFill>
                <a:srgbClr val="E6EDF3"/>
              </a:solidFill>
              <a:highlight>
                <a:srgbClr val="0D1117"/>
              </a:highlight>
            </a:endParaRPr>
          </a:p>
          <a:p>
            <a:pPr indent="0" lvl="0" marL="0" rtl="0" algn="l">
              <a:spcBef>
                <a:spcPts val="0"/>
              </a:spcBef>
              <a:spcAft>
                <a:spcPts val="0"/>
              </a:spcAft>
              <a:buNone/>
            </a:pPr>
            <a:r>
              <a:t/>
            </a:r>
            <a:endParaRPr sz="1200">
              <a:solidFill>
                <a:srgbClr val="E6EDF3"/>
              </a:solidFill>
              <a:highlight>
                <a:srgbClr val="0D1117"/>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a3a4570ec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a3a4570ec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a64d17a161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a64d17a161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a3a4570ec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a3a4570ec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The software is divided into 3 parts: Preprocessing Functions, Manipulation Functions and Plotting Functions. All the scripts contain multiple functions that help preprocess, manipulate and plot different attributes of the data.</a:t>
            </a:r>
            <a:endParaRPr/>
          </a:p>
          <a:p>
            <a:pPr indent="-298450" lvl="0" marL="457200" rtl="0" algn="l">
              <a:spcBef>
                <a:spcPts val="0"/>
              </a:spcBef>
              <a:spcAft>
                <a:spcPts val="0"/>
              </a:spcAft>
              <a:buSzPts val="1100"/>
              <a:buChar char="-"/>
            </a:pPr>
            <a:r>
              <a:rPr lang="en"/>
              <a:t>The data flow starts with the preprocessing, moves onto manipulation, and then plotting.</a:t>
            </a:r>
            <a:endParaRPr/>
          </a:p>
          <a:p>
            <a:pPr indent="-298450" lvl="0" marL="457200" rtl="0" algn="l">
              <a:spcBef>
                <a:spcPts val="0"/>
              </a:spcBef>
              <a:spcAft>
                <a:spcPts val="0"/>
              </a:spcAft>
              <a:buSzPts val="1100"/>
              <a:buChar char="-"/>
            </a:pPr>
            <a:r>
              <a:rPr lang="en"/>
              <a:t>The code is broken in parts for easier maintenance, changeability, and can be scaled to perform on larger datasets.</a:t>
            </a:r>
            <a:endParaRPr/>
          </a:p>
          <a:p>
            <a:pPr indent="-298450" lvl="0" marL="457200" rtl="0" algn="l">
              <a:spcBef>
                <a:spcPts val="0"/>
              </a:spcBef>
              <a:spcAft>
                <a:spcPts val="0"/>
              </a:spcAft>
              <a:buSzPts val="1100"/>
              <a:buChar char="-"/>
            </a:pPr>
            <a:r>
              <a:rPr lang="en"/>
              <a:t>We use an environment for using PyGMT, the software that helps us make maps.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a3a4570ec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a3a4570ec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a3a4570ec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a3a4570ec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a64d17a161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a64d17a161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74750" y="285175"/>
            <a:ext cx="8588100" cy="9489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SeismoMech </a:t>
            </a:r>
            <a:endParaRPr/>
          </a:p>
        </p:txBody>
      </p:sp>
      <p:sp>
        <p:nvSpPr>
          <p:cNvPr id="55" name="Google Shape;55;p13"/>
          <p:cNvSpPr txBox="1"/>
          <p:nvPr>
            <p:ph idx="1" type="subTitle"/>
          </p:nvPr>
        </p:nvSpPr>
        <p:spPr>
          <a:xfrm>
            <a:off x="4204200" y="1234075"/>
            <a:ext cx="4939800" cy="3747300"/>
          </a:xfrm>
          <a:prstGeom prst="rect">
            <a:avLst/>
          </a:prstGeom>
        </p:spPr>
        <p:txBody>
          <a:bodyPr anchorCtr="0" anchor="t" bIns="91425" lIns="91425" spcFirstLastPara="1" rIns="91425" wrap="square" tIns="91425">
            <a:normAutofit/>
          </a:bodyPr>
          <a:lstStyle/>
          <a:p>
            <a:pPr indent="457200" lvl="0" marL="914400" rtl="0" algn="l">
              <a:lnSpc>
                <a:spcPct val="115000"/>
              </a:lnSpc>
              <a:spcBef>
                <a:spcPts val="0"/>
              </a:spcBef>
              <a:spcAft>
                <a:spcPts val="0"/>
              </a:spcAft>
              <a:buNone/>
            </a:pPr>
            <a:r>
              <a:t/>
            </a:r>
            <a:endParaRPr b="1" sz="2700"/>
          </a:p>
          <a:p>
            <a:pPr indent="0" lvl="0" marL="0" rtl="0" algn="r">
              <a:lnSpc>
                <a:spcPct val="115000"/>
              </a:lnSpc>
              <a:spcBef>
                <a:spcPts val="0"/>
              </a:spcBef>
              <a:spcAft>
                <a:spcPts val="0"/>
              </a:spcAft>
              <a:buNone/>
            </a:pPr>
            <a:r>
              <a:rPr lang="en" sz="2200"/>
              <a:t>Yash Bhangale, Shreeya Gadgil, </a:t>
            </a:r>
            <a:endParaRPr sz="2200"/>
          </a:p>
          <a:p>
            <a:pPr indent="0" lvl="0" marL="0" rtl="0" algn="r">
              <a:lnSpc>
                <a:spcPct val="115000"/>
              </a:lnSpc>
              <a:spcBef>
                <a:spcPts val="0"/>
              </a:spcBef>
              <a:spcAft>
                <a:spcPts val="0"/>
              </a:spcAft>
              <a:buNone/>
            </a:pPr>
            <a:r>
              <a:rPr lang="en" sz="2200"/>
              <a:t>Manuela Köpfli, Callum Keddie, </a:t>
            </a:r>
            <a:endParaRPr sz="2200"/>
          </a:p>
          <a:p>
            <a:pPr indent="0" lvl="0" marL="0" rtl="0" algn="r">
              <a:lnSpc>
                <a:spcPct val="115000"/>
              </a:lnSpc>
              <a:spcBef>
                <a:spcPts val="0"/>
              </a:spcBef>
              <a:spcAft>
                <a:spcPts val="0"/>
              </a:spcAft>
              <a:buNone/>
            </a:pPr>
            <a:r>
              <a:rPr lang="en" sz="2200"/>
              <a:t>Guiliang Zheng</a:t>
            </a:r>
            <a:endParaRPr sz="2200"/>
          </a:p>
          <a:p>
            <a:pPr indent="0" lvl="0" marL="0" rtl="0" algn="r">
              <a:lnSpc>
                <a:spcPct val="115000"/>
              </a:lnSpc>
              <a:spcBef>
                <a:spcPts val="0"/>
              </a:spcBef>
              <a:spcAft>
                <a:spcPts val="0"/>
              </a:spcAft>
              <a:buNone/>
            </a:pPr>
            <a:r>
              <a:t/>
            </a:r>
            <a:endParaRPr sz="2200"/>
          </a:p>
          <a:p>
            <a:pPr indent="0" lvl="0" marL="0" rtl="0" algn="r">
              <a:lnSpc>
                <a:spcPct val="115000"/>
              </a:lnSpc>
              <a:spcBef>
                <a:spcPts val="0"/>
              </a:spcBef>
              <a:spcAft>
                <a:spcPts val="0"/>
              </a:spcAft>
              <a:buNone/>
            </a:pPr>
            <a:r>
              <a:rPr lang="en" sz="2200"/>
              <a:t>12/12/2023</a:t>
            </a:r>
            <a:endParaRPr sz="2200"/>
          </a:p>
        </p:txBody>
      </p:sp>
      <p:pic>
        <p:nvPicPr>
          <p:cNvPr id="56" name="Google Shape;56;p13"/>
          <p:cNvPicPr preferRelativeResize="0"/>
          <p:nvPr/>
        </p:nvPicPr>
        <p:blipFill>
          <a:blip r:embed="rId3">
            <a:alphaModFix/>
          </a:blip>
          <a:stretch>
            <a:fillRect/>
          </a:stretch>
        </p:blipFill>
        <p:spPr>
          <a:xfrm>
            <a:off x="0" y="1153000"/>
            <a:ext cx="3990500" cy="3990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Some Scientific </a:t>
            </a:r>
            <a:r>
              <a:rPr lang="en"/>
              <a:t>Interpretations</a:t>
            </a:r>
            <a:endParaRPr/>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Eruption clearly visible</a:t>
            </a:r>
            <a:endParaRPr/>
          </a:p>
          <a:p>
            <a:pPr indent="-342900" lvl="0" marL="457200" rtl="0" algn="l">
              <a:spcBef>
                <a:spcPts val="0"/>
              </a:spcBef>
              <a:spcAft>
                <a:spcPts val="0"/>
              </a:spcAft>
              <a:buSzPts val="1800"/>
              <a:buChar char="●"/>
            </a:pPr>
            <a:r>
              <a:rPr lang="en"/>
              <a:t>Increasing attenuation over 22 years</a:t>
            </a:r>
            <a:endParaRPr/>
          </a:p>
        </p:txBody>
      </p:sp>
      <p:pic>
        <p:nvPicPr>
          <p:cNvPr id="119" name="Google Shape;119;p22"/>
          <p:cNvPicPr preferRelativeResize="0"/>
          <p:nvPr/>
        </p:nvPicPr>
        <p:blipFill/>
        <p:spPr>
          <a:xfrm>
            <a:off x="5069625" y="68487"/>
            <a:ext cx="3963574" cy="5006524"/>
          </a:xfrm>
          <a:prstGeom prst="rect">
            <a:avLst/>
          </a:prstGeom>
          <a:noFill/>
          <a:ln>
            <a:noFill/>
          </a:ln>
        </p:spPr>
      </p:pic>
      <p:pic>
        <p:nvPicPr>
          <p:cNvPr id="120" name="Google Shape;120;p22"/>
          <p:cNvPicPr preferRelativeResize="0"/>
          <p:nvPr/>
        </p:nvPicPr>
        <p:blipFill>
          <a:blip r:embed="rId3">
            <a:alphaModFix/>
          </a:blip>
          <a:stretch>
            <a:fillRect/>
          </a:stretch>
        </p:blipFill>
        <p:spPr>
          <a:xfrm>
            <a:off x="543050" y="2145200"/>
            <a:ext cx="3265976" cy="25873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Further</a:t>
            </a:r>
            <a:r>
              <a:rPr lang="en"/>
              <a:t> Work</a:t>
            </a:r>
            <a:endParaRPr/>
          </a:p>
        </p:txBody>
      </p:sp>
      <p:sp>
        <p:nvSpPr>
          <p:cNvPr id="126" name="Google Shape;126;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Finish a plot of all stations in one sorted by distance</a:t>
            </a:r>
            <a:endParaRPr/>
          </a:p>
          <a:p>
            <a:pPr indent="-317500" lvl="1" marL="914400" rtl="0" algn="l">
              <a:spcBef>
                <a:spcPts val="0"/>
              </a:spcBef>
              <a:spcAft>
                <a:spcPts val="0"/>
              </a:spcAft>
              <a:buSzPts val="1400"/>
              <a:buChar char="○"/>
            </a:pPr>
            <a:r>
              <a:rPr lang="en"/>
              <a:t>We have</a:t>
            </a:r>
            <a:endParaRPr/>
          </a:p>
          <a:p>
            <a:pPr indent="-317500" lvl="2" marL="1371600" rtl="0" algn="l">
              <a:spcBef>
                <a:spcPts val="0"/>
              </a:spcBef>
              <a:spcAft>
                <a:spcPts val="0"/>
              </a:spcAft>
              <a:buSzPts val="1400"/>
              <a:buChar char="■"/>
            </a:pPr>
            <a:r>
              <a:rPr lang="en"/>
              <a:t>Function to sort by distance</a:t>
            </a:r>
            <a:endParaRPr/>
          </a:p>
          <a:p>
            <a:pPr indent="-317500" lvl="2" marL="1371600" rtl="0" algn="l">
              <a:spcBef>
                <a:spcPts val="0"/>
              </a:spcBef>
              <a:spcAft>
                <a:spcPts val="0"/>
              </a:spcAft>
              <a:buSzPts val="1400"/>
              <a:buChar char="■"/>
            </a:pPr>
            <a:r>
              <a:rPr lang="en"/>
              <a:t>Function to normalize each station</a:t>
            </a:r>
            <a:endParaRPr/>
          </a:p>
          <a:p>
            <a:pPr indent="-317500" lvl="1" marL="914400" rtl="0" algn="l">
              <a:spcBef>
                <a:spcPts val="0"/>
              </a:spcBef>
              <a:spcAft>
                <a:spcPts val="0"/>
              </a:spcAft>
              <a:buSzPts val="1400"/>
              <a:buChar char="○"/>
            </a:pPr>
            <a:r>
              <a:rPr lang="en"/>
              <a:t>We need</a:t>
            </a:r>
            <a:endParaRPr/>
          </a:p>
          <a:p>
            <a:pPr indent="-317500" lvl="2" marL="1371600" rtl="0" algn="l">
              <a:spcBef>
                <a:spcPts val="0"/>
              </a:spcBef>
              <a:spcAft>
                <a:spcPts val="0"/>
              </a:spcAft>
              <a:buSzPts val="1400"/>
              <a:buChar char="■"/>
            </a:pPr>
            <a:r>
              <a:rPr lang="en"/>
              <a:t>Plotting function</a:t>
            </a:r>
            <a:endParaRPr/>
          </a:p>
          <a:p>
            <a:pPr indent="-342900" lvl="0" marL="457200" rtl="0" algn="l">
              <a:spcBef>
                <a:spcPts val="0"/>
              </a:spcBef>
              <a:spcAft>
                <a:spcPts val="0"/>
              </a:spcAft>
              <a:buSzPts val="1800"/>
              <a:buChar char="●"/>
            </a:pPr>
            <a:r>
              <a:rPr lang="en"/>
              <a:t>Apply for other parameters</a:t>
            </a:r>
            <a:endParaRPr/>
          </a:p>
          <a:p>
            <a:pPr indent="-317500" lvl="1" marL="914400" rtl="0" algn="l">
              <a:spcBef>
                <a:spcPts val="0"/>
              </a:spcBef>
              <a:spcAft>
                <a:spcPts val="0"/>
              </a:spcAft>
              <a:buSzPts val="1400"/>
              <a:buChar char="○"/>
            </a:pPr>
            <a:r>
              <a:rPr lang="en"/>
              <a:t>Applied to</a:t>
            </a:r>
            <a:endParaRPr/>
          </a:p>
          <a:p>
            <a:pPr indent="-317500" lvl="2" marL="1371600" rtl="0" algn="l">
              <a:spcBef>
                <a:spcPts val="0"/>
              </a:spcBef>
              <a:spcAft>
                <a:spcPts val="0"/>
              </a:spcAft>
              <a:buSzPts val="1400"/>
              <a:buChar char="■"/>
            </a:pPr>
            <a:r>
              <a:rPr lang="en"/>
              <a:t>DSAR</a:t>
            </a:r>
            <a:endParaRPr/>
          </a:p>
          <a:p>
            <a:pPr indent="-317500" lvl="1" marL="914400" rtl="0" algn="l">
              <a:spcBef>
                <a:spcPts val="0"/>
              </a:spcBef>
              <a:spcAft>
                <a:spcPts val="0"/>
              </a:spcAft>
              <a:buSzPts val="1400"/>
              <a:buChar char="○"/>
            </a:pPr>
            <a:r>
              <a:rPr lang="en"/>
              <a:t>Other parameters</a:t>
            </a:r>
            <a:endParaRPr/>
          </a:p>
          <a:p>
            <a:pPr indent="-317500" lvl="2" marL="1371600" rtl="0" algn="l">
              <a:spcBef>
                <a:spcPts val="0"/>
              </a:spcBef>
              <a:spcAft>
                <a:spcPts val="0"/>
              </a:spcAft>
              <a:buSzPts val="1400"/>
              <a:buChar char="■"/>
            </a:pPr>
            <a:r>
              <a:rPr lang="en"/>
              <a:t>RSAM, VSAR, zsc-normalized parameters, RMS, PGV,...</a:t>
            </a:r>
            <a:endParaRPr/>
          </a:p>
        </p:txBody>
      </p:sp>
      <p:pic>
        <p:nvPicPr>
          <p:cNvPr id="127" name="Google Shape;127;p23"/>
          <p:cNvPicPr preferRelativeResize="0"/>
          <p:nvPr/>
        </p:nvPicPr>
        <p:blipFill>
          <a:blip r:embed="rId3">
            <a:alphaModFix/>
          </a:blip>
          <a:stretch>
            <a:fillRect/>
          </a:stretch>
        </p:blipFill>
        <p:spPr>
          <a:xfrm>
            <a:off x="4968950" y="1639851"/>
            <a:ext cx="3995352" cy="1595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219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20"/>
              <a:t>Background &amp; Data</a:t>
            </a:r>
            <a:endParaRPr sz="3220"/>
          </a:p>
        </p:txBody>
      </p:sp>
      <p:sp>
        <p:nvSpPr>
          <p:cNvPr id="62" name="Google Shape;62;p14"/>
          <p:cNvSpPr txBox="1"/>
          <p:nvPr>
            <p:ph idx="1" type="body"/>
          </p:nvPr>
        </p:nvSpPr>
        <p:spPr>
          <a:xfrm>
            <a:off x="0" y="891775"/>
            <a:ext cx="4820100" cy="4251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solidFill>
                  <a:srgbClr val="111111"/>
                </a:solidFill>
                <a:highlight>
                  <a:srgbClr val="FDFDFD"/>
                </a:highlight>
              </a:rPr>
              <a:t>Mount St.Helens: Eruption from 2004 to 2008.</a:t>
            </a:r>
            <a:endParaRPr>
              <a:solidFill>
                <a:srgbClr val="111111"/>
              </a:solidFill>
              <a:highlight>
                <a:srgbClr val="FDFDFD"/>
              </a:highlight>
            </a:endParaRPr>
          </a:p>
          <a:p>
            <a:pPr indent="0" lvl="0" marL="0" rtl="0" algn="l">
              <a:spcBef>
                <a:spcPts val="1200"/>
              </a:spcBef>
              <a:spcAft>
                <a:spcPts val="0"/>
              </a:spcAft>
              <a:buNone/>
            </a:pPr>
            <a:r>
              <a:t/>
            </a:r>
            <a:endParaRPr>
              <a:solidFill>
                <a:srgbClr val="111111"/>
              </a:solidFill>
              <a:highlight>
                <a:srgbClr val="FDFDFD"/>
              </a:highlight>
            </a:endParaRPr>
          </a:p>
          <a:p>
            <a:pPr indent="-342900" lvl="0" marL="457200" rtl="0" algn="l">
              <a:spcBef>
                <a:spcPts val="1200"/>
              </a:spcBef>
              <a:spcAft>
                <a:spcPts val="0"/>
              </a:spcAft>
              <a:buSzPts val="1800"/>
              <a:buChar char="●"/>
            </a:pPr>
            <a:r>
              <a:rPr lang="en">
                <a:solidFill>
                  <a:srgbClr val="111111"/>
                </a:solidFill>
                <a:highlight>
                  <a:srgbClr val="FDFDFD"/>
                </a:highlight>
              </a:rPr>
              <a:t>Multiple domes formed within the crater in this four years (Image data)</a:t>
            </a:r>
            <a:endParaRPr>
              <a:solidFill>
                <a:srgbClr val="111111"/>
              </a:solidFill>
              <a:highlight>
                <a:srgbClr val="FDFDFD"/>
              </a:highlight>
            </a:endParaRPr>
          </a:p>
          <a:p>
            <a:pPr indent="0" lvl="0" marL="0" rtl="0" algn="l">
              <a:spcBef>
                <a:spcPts val="1200"/>
              </a:spcBef>
              <a:spcAft>
                <a:spcPts val="0"/>
              </a:spcAft>
              <a:buNone/>
            </a:pPr>
            <a:r>
              <a:t/>
            </a:r>
            <a:endParaRPr>
              <a:solidFill>
                <a:srgbClr val="111111"/>
              </a:solidFill>
              <a:highlight>
                <a:srgbClr val="FDFDFD"/>
              </a:highlight>
            </a:endParaRPr>
          </a:p>
          <a:p>
            <a:pPr indent="-342900" lvl="0" marL="457200" rtl="0" algn="l">
              <a:spcBef>
                <a:spcPts val="1200"/>
              </a:spcBef>
              <a:spcAft>
                <a:spcPts val="0"/>
              </a:spcAft>
              <a:buSzPts val="1800"/>
              <a:buChar char="●"/>
            </a:pPr>
            <a:r>
              <a:rPr lang="en">
                <a:solidFill>
                  <a:srgbClr val="111111"/>
                </a:solidFill>
                <a:highlight>
                  <a:srgbClr val="FDFDFD"/>
                </a:highlight>
              </a:rPr>
              <a:t>Seismic network data over 22 years</a:t>
            </a:r>
            <a:endParaRPr>
              <a:solidFill>
                <a:srgbClr val="111111"/>
              </a:solidFill>
              <a:highlight>
                <a:srgbClr val="FDFDFD"/>
              </a:highlight>
            </a:endParaRPr>
          </a:p>
          <a:p>
            <a:pPr indent="-260350" lvl="1" marL="914400" rtl="0" algn="l">
              <a:spcBef>
                <a:spcPts val="0"/>
              </a:spcBef>
              <a:spcAft>
                <a:spcPts val="0"/>
              </a:spcAft>
              <a:buSzPts val="500"/>
              <a:buChar char="○"/>
            </a:pPr>
            <a:r>
              <a:rPr lang="en">
                <a:solidFill>
                  <a:srgbClr val="111111"/>
                </a:solidFill>
                <a:highlight>
                  <a:srgbClr val="FDFDFD"/>
                </a:highlight>
              </a:rPr>
              <a:t>RSAM: Real-Time Seismic Amplitude </a:t>
            </a:r>
            <a:endParaRPr>
              <a:solidFill>
                <a:srgbClr val="111111"/>
              </a:solidFill>
              <a:highlight>
                <a:srgbClr val="FDFDFD"/>
              </a:highlight>
            </a:endParaRPr>
          </a:p>
          <a:p>
            <a:pPr indent="-260350" lvl="1" marL="914400" rtl="0" algn="l">
              <a:spcBef>
                <a:spcPts val="0"/>
              </a:spcBef>
              <a:spcAft>
                <a:spcPts val="0"/>
              </a:spcAft>
              <a:buSzPts val="500"/>
              <a:buChar char="○"/>
            </a:pPr>
            <a:r>
              <a:rPr lang="en">
                <a:solidFill>
                  <a:srgbClr val="111111"/>
                </a:solidFill>
                <a:highlight>
                  <a:srgbClr val="FDFDFD"/>
                </a:highlight>
              </a:rPr>
              <a:t>DSAR: Displacement Seismic Amplitude Ratio </a:t>
            </a:r>
            <a:endParaRPr sz="300">
              <a:solidFill>
                <a:srgbClr val="E6EDF3"/>
              </a:solidFill>
              <a:highlight>
                <a:srgbClr val="0D1117"/>
              </a:highlight>
            </a:endParaRPr>
          </a:p>
        </p:txBody>
      </p:sp>
      <p:pic>
        <p:nvPicPr>
          <p:cNvPr id="63" name="Google Shape;63;p14"/>
          <p:cNvPicPr preferRelativeResize="0"/>
          <p:nvPr/>
        </p:nvPicPr>
        <p:blipFill>
          <a:blip r:embed="rId3">
            <a:alphaModFix/>
          </a:blip>
          <a:stretch>
            <a:fillRect/>
          </a:stretch>
        </p:blipFill>
        <p:spPr>
          <a:xfrm>
            <a:off x="5747025" y="0"/>
            <a:ext cx="3396974" cy="3396974"/>
          </a:xfrm>
          <a:prstGeom prst="rect">
            <a:avLst/>
          </a:prstGeom>
          <a:noFill/>
          <a:ln>
            <a:noFill/>
          </a:ln>
        </p:spPr>
      </p:pic>
      <p:pic>
        <p:nvPicPr>
          <p:cNvPr id="64" name="Google Shape;64;p14"/>
          <p:cNvPicPr preferRelativeResize="0"/>
          <p:nvPr/>
        </p:nvPicPr>
        <p:blipFill>
          <a:blip r:embed="rId4">
            <a:alphaModFix/>
          </a:blip>
          <a:stretch>
            <a:fillRect/>
          </a:stretch>
        </p:blipFill>
        <p:spPr>
          <a:xfrm>
            <a:off x="4820100" y="2175025"/>
            <a:ext cx="4323826" cy="29683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20"/>
              <a:t>Project Goal</a:t>
            </a:r>
            <a:endParaRPr sz="3220"/>
          </a:p>
        </p:txBody>
      </p:sp>
      <p:sp>
        <p:nvSpPr>
          <p:cNvPr id="70" name="Google Shape;70;p15"/>
          <p:cNvSpPr txBox="1"/>
          <p:nvPr>
            <p:ph idx="1" type="body"/>
          </p:nvPr>
        </p:nvSpPr>
        <p:spPr>
          <a:xfrm>
            <a:off x="140550" y="1152600"/>
            <a:ext cx="4750800" cy="39909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a:solidFill>
                <a:srgbClr val="111111"/>
              </a:solidFill>
              <a:highlight>
                <a:srgbClr val="FDFDFD"/>
              </a:highlight>
            </a:endParaRPr>
          </a:p>
          <a:p>
            <a:pPr indent="-342900" lvl="0" marL="457200" rtl="0" algn="l">
              <a:spcBef>
                <a:spcPts val="1100"/>
              </a:spcBef>
              <a:spcAft>
                <a:spcPts val="0"/>
              </a:spcAft>
              <a:buClr>
                <a:srgbClr val="111111"/>
              </a:buClr>
              <a:buSzPts val="1800"/>
              <a:buChar char="●"/>
            </a:pPr>
            <a:r>
              <a:rPr lang="en">
                <a:solidFill>
                  <a:srgbClr val="111111"/>
                </a:solidFill>
                <a:highlight>
                  <a:srgbClr val="FDFDFD"/>
                </a:highlight>
              </a:rPr>
              <a:t>The correlation of seismic attenuation and volcanic magma extrusion rate.</a:t>
            </a:r>
            <a:endParaRPr>
              <a:solidFill>
                <a:srgbClr val="111111"/>
              </a:solidFill>
              <a:highlight>
                <a:srgbClr val="FDFDFD"/>
              </a:highlight>
            </a:endParaRPr>
          </a:p>
          <a:p>
            <a:pPr indent="0" lvl="0" marL="0" rtl="0" algn="l">
              <a:spcBef>
                <a:spcPts val="1100"/>
              </a:spcBef>
              <a:spcAft>
                <a:spcPts val="0"/>
              </a:spcAft>
              <a:buNone/>
            </a:pPr>
            <a:r>
              <a:t/>
            </a:r>
            <a:endParaRPr>
              <a:solidFill>
                <a:srgbClr val="111111"/>
              </a:solidFill>
              <a:highlight>
                <a:srgbClr val="FDFDFD"/>
              </a:highlight>
            </a:endParaRPr>
          </a:p>
          <a:p>
            <a:pPr indent="-342900" lvl="0" marL="457200" rtl="0" algn="l">
              <a:spcBef>
                <a:spcPts val="1100"/>
              </a:spcBef>
              <a:spcAft>
                <a:spcPts val="0"/>
              </a:spcAft>
              <a:buClr>
                <a:srgbClr val="111111"/>
              </a:buClr>
              <a:buSzPts val="1800"/>
              <a:buChar char="●"/>
            </a:pPr>
            <a:r>
              <a:rPr lang="en">
                <a:solidFill>
                  <a:srgbClr val="111111"/>
                </a:solidFill>
                <a:highlight>
                  <a:srgbClr val="FDFDFD"/>
                </a:highlight>
              </a:rPr>
              <a:t>Analysis of Changing Climatic Patterns.</a:t>
            </a:r>
            <a:endParaRPr>
              <a:solidFill>
                <a:srgbClr val="111111"/>
              </a:solidFill>
              <a:highlight>
                <a:srgbClr val="FDFDFD"/>
              </a:highlight>
            </a:endParaRPr>
          </a:p>
          <a:p>
            <a:pPr indent="0" lvl="0" marL="0" rtl="0" algn="l">
              <a:spcBef>
                <a:spcPts val="1100"/>
              </a:spcBef>
              <a:spcAft>
                <a:spcPts val="0"/>
              </a:spcAft>
              <a:buNone/>
            </a:pPr>
            <a:r>
              <a:t/>
            </a:r>
            <a:endParaRPr>
              <a:solidFill>
                <a:srgbClr val="111111"/>
              </a:solidFill>
              <a:highlight>
                <a:srgbClr val="FDFDFD"/>
              </a:highlight>
            </a:endParaRPr>
          </a:p>
          <a:p>
            <a:pPr indent="0" lvl="0" marL="0" rtl="0" algn="l">
              <a:spcBef>
                <a:spcPts val="1100"/>
              </a:spcBef>
              <a:spcAft>
                <a:spcPts val="1200"/>
              </a:spcAft>
              <a:buNone/>
            </a:pPr>
            <a:r>
              <a:t/>
            </a:r>
            <a:endParaRPr sz="1200">
              <a:solidFill>
                <a:srgbClr val="111111"/>
              </a:solidFill>
              <a:highlight>
                <a:srgbClr val="FDFDFD"/>
              </a:highlight>
            </a:endParaRPr>
          </a:p>
        </p:txBody>
      </p:sp>
      <p:pic>
        <p:nvPicPr>
          <p:cNvPr id="71" name="Google Shape;71;p15"/>
          <p:cNvPicPr preferRelativeResize="0"/>
          <p:nvPr/>
        </p:nvPicPr>
        <p:blipFill>
          <a:blip r:embed="rId3">
            <a:alphaModFix/>
          </a:blip>
          <a:stretch>
            <a:fillRect/>
          </a:stretch>
        </p:blipFill>
        <p:spPr>
          <a:xfrm>
            <a:off x="4944750" y="944250"/>
            <a:ext cx="4199250" cy="41992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Cases</a:t>
            </a:r>
            <a:endParaRPr/>
          </a:p>
        </p:txBody>
      </p:sp>
      <p:sp>
        <p:nvSpPr>
          <p:cNvPr id="77" name="Google Shape;77;p16"/>
          <p:cNvSpPr txBox="1"/>
          <p:nvPr>
            <p:ph idx="1" type="body"/>
          </p:nvPr>
        </p:nvSpPr>
        <p:spPr>
          <a:xfrm>
            <a:off x="311700" y="1152475"/>
            <a:ext cx="8046000" cy="388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Correlation analysis for volcanic activity</a:t>
            </a:r>
            <a:endParaRPr b="1"/>
          </a:p>
          <a:p>
            <a:pPr indent="-342900" lvl="0" marL="457200" rtl="0" algn="l">
              <a:spcBef>
                <a:spcPts val="1200"/>
              </a:spcBef>
              <a:spcAft>
                <a:spcPts val="0"/>
              </a:spcAft>
              <a:buSzPts val="1800"/>
              <a:buChar char="●"/>
            </a:pPr>
            <a:r>
              <a:rPr lang="en"/>
              <a:t>Users can find correlation between seismic attenuation and magma extrusion rates</a:t>
            </a:r>
            <a:endParaRPr/>
          </a:p>
          <a:p>
            <a:pPr indent="0" lvl="0" marL="0" rtl="0" algn="l">
              <a:spcBef>
                <a:spcPts val="1200"/>
              </a:spcBef>
              <a:spcAft>
                <a:spcPts val="0"/>
              </a:spcAft>
              <a:buNone/>
            </a:pPr>
            <a:r>
              <a:rPr b="1" lang="en"/>
              <a:t>Seasonal pattern analysis</a:t>
            </a:r>
            <a:endParaRPr b="1"/>
          </a:p>
          <a:p>
            <a:pPr indent="-342900" lvl="0" marL="457200" rtl="0" algn="l">
              <a:spcBef>
                <a:spcPts val="1200"/>
              </a:spcBef>
              <a:spcAft>
                <a:spcPts val="0"/>
              </a:spcAft>
              <a:buSzPts val="1800"/>
              <a:buChar char="●"/>
            </a:pPr>
            <a:r>
              <a:rPr lang="en"/>
              <a:t>Users can distinguish between natural seasonal influences (e.g., heavy rainfall, snowfall, volcanic activity). </a:t>
            </a:r>
            <a:endParaRPr/>
          </a:p>
          <a:p>
            <a:pPr indent="0" lvl="0" marL="0" rtl="0" algn="l">
              <a:spcBef>
                <a:spcPts val="1200"/>
              </a:spcBef>
              <a:spcAft>
                <a:spcPts val="0"/>
              </a:spcAft>
              <a:buNone/>
            </a:pPr>
            <a:r>
              <a:rPr b="1" lang="en"/>
              <a:t>Regional variation analysis</a:t>
            </a:r>
            <a:endParaRPr b="1"/>
          </a:p>
          <a:p>
            <a:pPr indent="-342900" lvl="0" marL="457200" rtl="0" algn="l">
              <a:spcBef>
                <a:spcPts val="1200"/>
              </a:spcBef>
              <a:spcAft>
                <a:spcPts val="0"/>
              </a:spcAft>
              <a:buSzPts val="1800"/>
              <a:buChar char="●"/>
            </a:pPr>
            <a:r>
              <a:rPr lang="en"/>
              <a:t>Users can explore subpatterns within the region, comparing seismic data between different areas (e.g., crater region vs. lake area)</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Users</a:t>
            </a:r>
            <a:endParaRPr/>
          </a:p>
        </p:txBody>
      </p:sp>
      <p:sp>
        <p:nvSpPr>
          <p:cNvPr id="83" name="Google Shape;83;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t>Seismologists</a:t>
            </a:r>
            <a:r>
              <a:rPr lang="en"/>
              <a:t>: </a:t>
            </a:r>
            <a:endParaRPr/>
          </a:p>
          <a:p>
            <a:pPr indent="-342900" lvl="0" marL="457200" rtl="0" algn="l">
              <a:spcBef>
                <a:spcPts val="1200"/>
              </a:spcBef>
              <a:spcAft>
                <a:spcPts val="0"/>
              </a:spcAft>
              <a:buSzPts val="1800"/>
              <a:buChar char="●"/>
            </a:pPr>
            <a:r>
              <a:rPr lang="en"/>
              <a:t>Other seismologists may study the data at different locations around the world and want to apply the same analysis.</a:t>
            </a:r>
            <a:endParaRPr/>
          </a:p>
          <a:p>
            <a:pPr indent="0" lvl="0" marL="0" rtl="0" algn="l">
              <a:spcBef>
                <a:spcPts val="1200"/>
              </a:spcBef>
              <a:spcAft>
                <a:spcPts val="0"/>
              </a:spcAft>
              <a:buNone/>
            </a:pPr>
            <a:r>
              <a:rPr b="1" lang="en"/>
              <a:t>Environmental Scientists</a:t>
            </a:r>
            <a:r>
              <a:rPr lang="en"/>
              <a:t>: </a:t>
            </a:r>
            <a:endParaRPr/>
          </a:p>
          <a:p>
            <a:pPr indent="-342900" lvl="0" marL="457200" rtl="0" algn="l">
              <a:spcBef>
                <a:spcPts val="1200"/>
              </a:spcBef>
              <a:spcAft>
                <a:spcPts val="0"/>
              </a:spcAft>
              <a:buSzPts val="1800"/>
              <a:buChar char="●"/>
            </a:pPr>
            <a:r>
              <a:rPr lang="en"/>
              <a:t>Interested in how seismic events affects seasonal trends</a:t>
            </a:r>
            <a:endParaRPr/>
          </a:p>
          <a:p>
            <a:pPr indent="0" lvl="0" marL="0" rtl="0" algn="l">
              <a:spcBef>
                <a:spcPts val="1200"/>
              </a:spcBef>
              <a:spcAft>
                <a:spcPts val="0"/>
              </a:spcAft>
              <a:buNone/>
            </a:pPr>
            <a:r>
              <a:rPr b="1" lang="en"/>
              <a:t>Geologists</a:t>
            </a:r>
            <a:r>
              <a:rPr lang="en"/>
              <a:t>: </a:t>
            </a:r>
            <a:endParaRPr/>
          </a:p>
          <a:p>
            <a:pPr indent="-342900" lvl="0" marL="457200" rtl="0" algn="l">
              <a:spcBef>
                <a:spcPts val="1200"/>
              </a:spcBef>
              <a:spcAft>
                <a:spcPts val="0"/>
              </a:spcAft>
              <a:buSzPts val="1800"/>
              <a:buChar char="●"/>
            </a:pPr>
            <a:r>
              <a:rPr lang="en"/>
              <a:t>Interested in geological processes affected by seismic events</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idx="1" type="body"/>
          </p:nvPr>
        </p:nvSpPr>
        <p:spPr>
          <a:xfrm>
            <a:off x="311700" y="262575"/>
            <a:ext cx="5279700" cy="4803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t>Software Design</a:t>
            </a:r>
            <a:endParaRPr b="1"/>
          </a:p>
          <a:p>
            <a:pPr indent="-342900" lvl="0" marL="457200" rtl="0" algn="l">
              <a:spcBef>
                <a:spcPts val="1200"/>
              </a:spcBef>
              <a:spcAft>
                <a:spcPts val="0"/>
              </a:spcAft>
              <a:buSzPts val="1800"/>
              <a:buChar char="●"/>
            </a:pPr>
            <a:r>
              <a:rPr lang="en"/>
              <a:t>Scripts are divided in 3 categories: Preprocessing, Manipulation and Plotting</a:t>
            </a:r>
            <a:endParaRPr/>
          </a:p>
          <a:p>
            <a:pPr indent="-342900" lvl="0" marL="457200" rtl="0" algn="l">
              <a:spcBef>
                <a:spcPts val="0"/>
              </a:spcBef>
              <a:spcAft>
                <a:spcPts val="0"/>
              </a:spcAft>
              <a:buSzPts val="1800"/>
              <a:buChar char="●"/>
            </a:pPr>
            <a:r>
              <a:rPr lang="en"/>
              <a:t>The Flow goes in the order: Preprocessing &gt; Manipulation &gt; Plotting</a:t>
            </a:r>
            <a:endParaRPr/>
          </a:p>
          <a:p>
            <a:pPr indent="-342900" lvl="0" marL="457200" rtl="0" algn="l">
              <a:spcBef>
                <a:spcPts val="0"/>
              </a:spcBef>
              <a:spcAft>
                <a:spcPts val="0"/>
              </a:spcAft>
              <a:buSzPts val="1800"/>
              <a:buChar char="●"/>
            </a:pPr>
            <a:r>
              <a:rPr lang="en"/>
              <a:t>Modular and Scalable code.</a:t>
            </a:r>
            <a:endParaRPr/>
          </a:p>
          <a:p>
            <a:pPr indent="-342900" lvl="0" marL="457200" rtl="0" algn="l">
              <a:spcBef>
                <a:spcPts val="0"/>
              </a:spcBef>
              <a:spcAft>
                <a:spcPts val="0"/>
              </a:spcAft>
              <a:buSzPts val="1800"/>
              <a:buChar char="●"/>
            </a:pPr>
            <a:r>
              <a:rPr lang="en"/>
              <a:t>Use of Environment for PyGMT</a:t>
            </a:r>
            <a:endParaRPr/>
          </a:p>
          <a:p>
            <a:pPr indent="0" lvl="0" marL="0" rtl="0" algn="l">
              <a:spcBef>
                <a:spcPts val="1200"/>
              </a:spcBef>
              <a:spcAft>
                <a:spcPts val="0"/>
              </a:spcAft>
              <a:buNone/>
            </a:pPr>
            <a:r>
              <a:rPr b="1" lang="en"/>
              <a:t>Software Structure</a:t>
            </a:r>
            <a:endParaRPr b="1"/>
          </a:p>
          <a:p>
            <a:pPr indent="-342900" lvl="0" marL="457200" rtl="0" algn="l">
              <a:spcBef>
                <a:spcPts val="1200"/>
              </a:spcBef>
              <a:spcAft>
                <a:spcPts val="0"/>
              </a:spcAft>
              <a:buSzPts val="1800"/>
              <a:buChar char="●"/>
            </a:pPr>
            <a:r>
              <a:rPr lang="en"/>
              <a:t>Code is structured </a:t>
            </a:r>
            <a:r>
              <a:rPr lang="en"/>
              <a:t>in 3 .py files, contains multiple functions </a:t>
            </a:r>
            <a:endParaRPr/>
          </a:p>
          <a:p>
            <a:pPr indent="-342900" lvl="0" marL="457200" rtl="0" algn="l">
              <a:spcBef>
                <a:spcPts val="0"/>
              </a:spcBef>
              <a:spcAft>
                <a:spcPts val="0"/>
              </a:spcAft>
              <a:buSzPts val="1800"/>
              <a:buChar char="●"/>
            </a:pPr>
            <a:r>
              <a:rPr lang="en"/>
              <a:t>Tests are structured in 3 .py files, each corresponding to the main code files.</a:t>
            </a:r>
            <a:endParaRPr/>
          </a:p>
          <a:p>
            <a:pPr indent="0" lvl="0" marL="0" rtl="0" algn="l">
              <a:spcBef>
                <a:spcPts val="1200"/>
              </a:spcBef>
              <a:spcAft>
                <a:spcPts val="1200"/>
              </a:spcAft>
              <a:buNone/>
            </a:pPr>
            <a:r>
              <a:t/>
            </a:r>
            <a:endParaRPr/>
          </a:p>
        </p:txBody>
      </p:sp>
      <p:pic>
        <p:nvPicPr>
          <p:cNvPr id="89" name="Google Shape;89;p18"/>
          <p:cNvPicPr preferRelativeResize="0"/>
          <p:nvPr/>
        </p:nvPicPr>
        <p:blipFill>
          <a:blip r:embed="rId3">
            <a:alphaModFix/>
          </a:blip>
          <a:stretch>
            <a:fillRect/>
          </a:stretch>
        </p:blipFill>
        <p:spPr>
          <a:xfrm>
            <a:off x="5552800" y="833512"/>
            <a:ext cx="3470575" cy="34764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tutorial</a:t>
            </a:r>
            <a:endParaRPr/>
          </a:p>
        </p:txBody>
      </p:sp>
      <p:sp>
        <p:nvSpPr>
          <p:cNvPr id="95" name="Google Shape;95;p19"/>
          <p:cNvSpPr txBox="1"/>
          <p:nvPr>
            <p:ph idx="1" type="body"/>
          </p:nvPr>
        </p:nvSpPr>
        <p:spPr>
          <a:xfrm>
            <a:off x="311700" y="983000"/>
            <a:ext cx="8639100" cy="3585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Uses a subset of the main data</a:t>
            </a:r>
            <a:endParaRPr/>
          </a:p>
          <a:p>
            <a:pPr indent="-342900" lvl="0" marL="457200" rtl="0" algn="l">
              <a:spcBef>
                <a:spcPts val="0"/>
              </a:spcBef>
              <a:spcAft>
                <a:spcPts val="0"/>
              </a:spcAft>
              <a:buSzPts val="1800"/>
              <a:buChar char="●"/>
            </a:pPr>
            <a:r>
              <a:rPr lang="en"/>
              <a:t>Outlines the main functionalities, commands, or actions users can perform.</a:t>
            </a:r>
            <a:endParaRPr/>
          </a:p>
          <a:p>
            <a:pPr indent="0" lvl="0" marL="0" rtl="0" algn="l">
              <a:spcBef>
                <a:spcPts val="1200"/>
              </a:spcBef>
              <a:spcAft>
                <a:spcPts val="1200"/>
              </a:spcAft>
              <a:buNone/>
            </a:pPr>
            <a:r>
              <a:rPr lang="en"/>
              <a:t>Location : example/ example_tutorial.ipynb</a:t>
            </a:r>
            <a:endParaRPr/>
          </a:p>
        </p:txBody>
      </p:sp>
      <p:pic>
        <p:nvPicPr>
          <p:cNvPr id="96" name="Google Shape;96;p19"/>
          <p:cNvPicPr preferRelativeResize="0"/>
          <p:nvPr/>
        </p:nvPicPr>
        <p:blipFill rotWithShape="1">
          <a:blip r:embed="rId3">
            <a:alphaModFix/>
          </a:blip>
          <a:srcRect b="18939" l="22699" r="20180" t="34777"/>
          <a:stretch/>
        </p:blipFill>
        <p:spPr>
          <a:xfrm>
            <a:off x="1590463" y="2218325"/>
            <a:ext cx="5963074" cy="27179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Manipulation Results</a:t>
            </a:r>
            <a:endParaRPr/>
          </a:p>
        </p:txBody>
      </p:sp>
      <p:sp>
        <p:nvSpPr>
          <p:cNvPr id="102" name="Google Shape;102;p20"/>
          <p:cNvSpPr txBox="1"/>
          <p:nvPr>
            <p:ph idx="1" type="body"/>
          </p:nvPr>
        </p:nvSpPr>
        <p:spPr>
          <a:xfrm>
            <a:off x="285175" y="960250"/>
            <a:ext cx="43920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Stacking</a:t>
            </a:r>
            <a:endParaRPr/>
          </a:p>
          <a:p>
            <a:pPr indent="-342900" lvl="0" marL="457200" rtl="0" algn="l">
              <a:spcBef>
                <a:spcPts val="1200"/>
              </a:spcBef>
              <a:spcAft>
                <a:spcPts val="0"/>
              </a:spcAft>
              <a:buSzPts val="1800"/>
              <a:buChar char="●"/>
            </a:pPr>
            <a:r>
              <a:rPr lang="en"/>
              <a:t>Removes offset</a:t>
            </a:r>
            <a:endParaRPr/>
          </a:p>
          <a:p>
            <a:pPr indent="-342900" lvl="0" marL="457200" rtl="0" algn="l">
              <a:spcBef>
                <a:spcPts val="0"/>
              </a:spcBef>
              <a:spcAft>
                <a:spcPts val="0"/>
              </a:spcAft>
              <a:buSzPts val="1800"/>
              <a:buChar char="●"/>
            </a:pPr>
            <a:r>
              <a:rPr lang="en"/>
              <a:t>Removes seasonality after eruption</a:t>
            </a:r>
            <a:endParaRPr/>
          </a:p>
          <a:p>
            <a:pPr indent="-342900" lvl="0" marL="457200" rtl="0" algn="l">
              <a:spcBef>
                <a:spcPts val="0"/>
              </a:spcBef>
              <a:spcAft>
                <a:spcPts val="0"/>
              </a:spcAft>
              <a:buSzPts val="1800"/>
              <a:buChar char="●"/>
            </a:pPr>
            <a:r>
              <a:rPr lang="en"/>
              <a:t>Adds seasonality before </a:t>
            </a:r>
            <a:r>
              <a:rPr lang="en"/>
              <a:t>eruption</a:t>
            </a:r>
            <a:endParaRPr/>
          </a:p>
        </p:txBody>
      </p:sp>
      <p:pic>
        <p:nvPicPr>
          <p:cNvPr id="103" name="Google Shape;103;p20"/>
          <p:cNvPicPr preferRelativeResize="0"/>
          <p:nvPr/>
        </p:nvPicPr>
        <p:blipFill>
          <a:blip r:embed="rId3">
            <a:alphaModFix/>
          </a:blip>
          <a:stretch>
            <a:fillRect/>
          </a:stretch>
        </p:blipFill>
        <p:spPr>
          <a:xfrm>
            <a:off x="311700" y="2852875"/>
            <a:ext cx="3900434" cy="2164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Manipulation Results</a:t>
            </a:r>
            <a:endParaRPr/>
          </a:p>
        </p:txBody>
      </p:sp>
      <p:sp>
        <p:nvSpPr>
          <p:cNvPr id="109" name="Google Shape;109;p21"/>
          <p:cNvSpPr txBox="1"/>
          <p:nvPr>
            <p:ph idx="1" type="body"/>
          </p:nvPr>
        </p:nvSpPr>
        <p:spPr>
          <a:xfrm>
            <a:off x="285175" y="960250"/>
            <a:ext cx="43920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Stacking</a:t>
            </a:r>
            <a:endParaRPr/>
          </a:p>
          <a:p>
            <a:pPr indent="-342900" lvl="0" marL="457200" rtl="0" algn="l">
              <a:spcBef>
                <a:spcPts val="1200"/>
              </a:spcBef>
              <a:spcAft>
                <a:spcPts val="0"/>
              </a:spcAft>
              <a:buSzPts val="1800"/>
              <a:buChar char="●"/>
            </a:pPr>
            <a:r>
              <a:rPr lang="en"/>
              <a:t>Removes offset</a:t>
            </a:r>
            <a:endParaRPr/>
          </a:p>
          <a:p>
            <a:pPr indent="-342900" lvl="0" marL="457200" rtl="0" algn="l">
              <a:spcBef>
                <a:spcPts val="0"/>
              </a:spcBef>
              <a:spcAft>
                <a:spcPts val="0"/>
              </a:spcAft>
              <a:buSzPts val="1800"/>
              <a:buChar char="●"/>
            </a:pPr>
            <a:r>
              <a:rPr lang="en"/>
              <a:t>Removes seasonality after eruption</a:t>
            </a:r>
            <a:endParaRPr/>
          </a:p>
          <a:p>
            <a:pPr indent="-342900" lvl="0" marL="457200" rtl="0" algn="l">
              <a:spcBef>
                <a:spcPts val="0"/>
              </a:spcBef>
              <a:spcAft>
                <a:spcPts val="0"/>
              </a:spcAft>
              <a:buSzPts val="1800"/>
              <a:buChar char="●"/>
            </a:pPr>
            <a:r>
              <a:rPr lang="en"/>
              <a:t>Adds seasonality before eruption</a:t>
            </a:r>
            <a:endParaRPr/>
          </a:p>
        </p:txBody>
      </p:sp>
      <p:pic>
        <p:nvPicPr>
          <p:cNvPr id="110" name="Google Shape;110;p21"/>
          <p:cNvPicPr preferRelativeResize="0"/>
          <p:nvPr/>
        </p:nvPicPr>
        <p:blipFill>
          <a:blip r:embed="rId3">
            <a:alphaModFix/>
          </a:blip>
          <a:stretch>
            <a:fillRect/>
          </a:stretch>
        </p:blipFill>
        <p:spPr>
          <a:xfrm>
            <a:off x="311700" y="2852875"/>
            <a:ext cx="3900434" cy="2164825"/>
          </a:xfrm>
          <a:prstGeom prst="rect">
            <a:avLst/>
          </a:prstGeom>
          <a:noFill/>
          <a:ln>
            <a:noFill/>
          </a:ln>
        </p:spPr>
      </p:pic>
      <p:pic>
        <p:nvPicPr>
          <p:cNvPr id="111" name="Google Shape;111;p21"/>
          <p:cNvPicPr preferRelativeResize="0"/>
          <p:nvPr/>
        </p:nvPicPr>
        <p:blipFill>
          <a:blip r:embed="rId4">
            <a:alphaModFix/>
          </a:blip>
          <a:stretch>
            <a:fillRect/>
          </a:stretch>
        </p:blipFill>
        <p:spPr>
          <a:xfrm>
            <a:off x="4731730" y="2852875"/>
            <a:ext cx="3874944" cy="2164825"/>
          </a:xfrm>
          <a:prstGeom prst="rect">
            <a:avLst/>
          </a:prstGeom>
          <a:noFill/>
          <a:ln>
            <a:noFill/>
          </a:ln>
        </p:spPr>
      </p:pic>
      <p:sp>
        <p:nvSpPr>
          <p:cNvPr id="112" name="Google Shape;112;p21"/>
          <p:cNvSpPr txBox="1"/>
          <p:nvPr>
            <p:ph idx="1" type="body"/>
          </p:nvPr>
        </p:nvSpPr>
        <p:spPr>
          <a:xfrm>
            <a:off x="4838725" y="1017725"/>
            <a:ext cx="4392000" cy="365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Filtering</a:t>
            </a:r>
            <a:endParaRPr/>
          </a:p>
          <a:p>
            <a:pPr indent="-342900" lvl="0" marL="457200" rtl="0" algn="l">
              <a:spcBef>
                <a:spcPts val="1200"/>
              </a:spcBef>
              <a:spcAft>
                <a:spcPts val="0"/>
              </a:spcAft>
              <a:buSzPts val="1800"/>
              <a:buChar char="●"/>
            </a:pPr>
            <a:r>
              <a:rPr lang="en"/>
              <a:t>Removes outliers but seasonality more prone</a:t>
            </a:r>
            <a:endParaRPr/>
          </a:p>
          <a:p>
            <a:pPr indent="-342900" lvl="0" marL="457200" rtl="0" algn="l">
              <a:spcBef>
                <a:spcPts val="0"/>
              </a:spcBef>
              <a:spcAft>
                <a:spcPts val="0"/>
              </a:spcAft>
              <a:buSzPts val="1800"/>
              <a:buChar char="●"/>
            </a:pPr>
            <a:r>
              <a:rPr lang="en"/>
              <a:t>Removes seasonality but outliers more prone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